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60" r:id="rId4"/>
    <p:sldId id="258" r:id="rId5"/>
    <p:sldId id="259"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7918"/>
    <a:srgbClr val="5D2A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5"/>
    <p:restoredTop sz="94598"/>
  </p:normalViewPr>
  <p:slideViewPr>
    <p:cSldViewPr snapToGrid="0" snapToObjects="1">
      <p:cViewPr varScale="1">
        <p:scale>
          <a:sx n="120" d="100"/>
          <a:sy n="120" d="100"/>
        </p:scale>
        <p:origin x="216" y="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64291-E592-5740-8AE5-49195CE5F01B}" type="datetimeFigureOut">
              <a:rPr lang="en-US" smtClean="0"/>
              <a:t>2/9/21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D3916-A1B8-FF4A-81BD-13E5D906F5EB}" type="slidenum">
              <a:rPr lang="en-US" smtClean="0"/>
              <a:t>‹#›</a:t>
            </a:fld>
            <a:endParaRPr lang="en-US"/>
          </a:p>
        </p:txBody>
      </p:sp>
    </p:spTree>
    <p:extLst>
      <p:ext uri="{BB962C8B-B14F-4D97-AF65-F5344CB8AC3E}">
        <p14:creationId xmlns:p14="http://schemas.microsoft.com/office/powerpoint/2010/main" val="2532538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D3916-A1B8-FF4A-81BD-13E5D906F5EB}" type="slidenum">
              <a:rPr lang="en-US" smtClean="0"/>
              <a:t>5</a:t>
            </a:fld>
            <a:endParaRPr lang="en-US"/>
          </a:p>
        </p:txBody>
      </p:sp>
    </p:spTree>
    <p:extLst>
      <p:ext uri="{BB962C8B-B14F-4D97-AF65-F5344CB8AC3E}">
        <p14:creationId xmlns:p14="http://schemas.microsoft.com/office/powerpoint/2010/main" val="2401485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D3916-A1B8-FF4A-81BD-13E5D906F5EB}" type="slidenum">
              <a:rPr lang="en-US" smtClean="0"/>
              <a:t>6</a:t>
            </a:fld>
            <a:endParaRPr lang="en-US"/>
          </a:p>
        </p:txBody>
      </p:sp>
    </p:spTree>
    <p:extLst>
      <p:ext uri="{BB962C8B-B14F-4D97-AF65-F5344CB8AC3E}">
        <p14:creationId xmlns:p14="http://schemas.microsoft.com/office/powerpoint/2010/main" val="2764648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D3916-A1B8-FF4A-81BD-13E5D906F5EB}" type="slidenum">
              <a:rPr lang="en-US" smtClean="0"/>
              <a:t>7</a:t>
            </a:fld>
            <a:endParaRPr lang="en-US"/>
          </a:p>
        </p:txBody>
      </p:sp>
    </p:spTree>
    <p:extLst>
      <p:ext uri="{BB962C8B-B14F-4D97-AF65-F5344CB8AC3E}">
        <p14:creationId xmlns:p14="http://schemas.microsoft.com/office/powerpoint/2010/main" val="739421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D3916-A1B8-FF4A-81BD-13E5D906F5EB}" type="slidenum">
              <a:rPr lang="en-US" smtClean="0"/>
              <a:t>8</a:t>
            </a:fld>
            <a:endParaRPr lang="en-US"/>
          </a:p>
        </p:txBody>
      </p:sp>
    </p:spTree>
    <p:extLst>
      <p:ext uri="{BB962C8B-B14F-4D97-AF65-F5344CB8AC3E}">
        <p14:creationId xmlns:p14="http://schemas.microsoft.com/office/powerpoint/2010/main" val="11212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D3916-A1B8-FF4A-81BD-13E5D906F5EB}" type="slidenum">
              <a:rPr lang="en-US" smtClean="0"/>
              <a:t>9</a:t>
            </a:fld>
            <a:endParaRPr lang="en-US"/>
          </a:p>
        </p:txBody>
      </p:sp>
    </p:spTree>
    <p:extLst>
      <p:ext uri="{BB962C8B-B14F-4D97-AF65-F5344CB8AC3E}">
        <p14:creationId xmlns:p14="http://schemas.microsoft.com/office/powerpoint/2010/main" val="4127201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D3916-A1B8-FF4A-81BD-13E5D906F5EB}" type="slidenum">
              <a:rPr lang="en-US" smtClean="0"/>
              <a:t>10</a:t>
            </a:fld>
            <a:endParaRPr lang="en-US"/>
          </a:p>
        </p:txBody>
      </p:sp>
    </p:spTree>
    <p:extLst>
      <p:ext uri="{BB962C8B-B14F-4D97-AF65-F5344CB8AC3E}">
        <p14:creationId xmlns:p14="http://schemas.microsoft.com/office/powerpoint/2010/main" val="2425744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B291D-9526-7548-BF09-918E3179D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6B32C-9E73-7742-A83F-60837B96D5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04A466-099F-EF45-A242-C330CE1CFC30}"/>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5" name="Footer Placeholder 4">
            <a:extLst>
              <a:ext uri="{FF2B5EF4-FFF2-40B4-BE49-F238E27FC236}">
                <a16:creationId xmlns:a16="http://schemas.microsoft.com/office/drawing/2014/main" id="{9FBA5DC1-F87A-6B47-B9BD-349A4A66B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004089-6B34-F547-9C1A-E622CDCDE935}"/>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726200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E8464-0EB3-644C-9207-EFBD413EFF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80831B-1E41-224D-8D0C-BC9E2A8519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CB73B8-58F4-0643-87DE-4681EB2B94BB}"/>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5" name="Footer Placeholder 4">
            <a:extLst>
              <a:ext uri="{FF2B5EF4-FFF2-40B4-BE49-F238E27FC236}">
                <a16:creationId xmlns:a16="http://schemas.microsoft.com/office/drawing/2014/main" id="{971DD651-99E5-BF48-AAD7-0CE85BEF4C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3ED52F-02AA-3F41-8503-269E0B89AE4F}"/>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1024467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7E91E0-13C5-1A46-8A75-068455F0DE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C797CA-5293-9F40-863E-A6BD0A5DC78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23A006-F0EC-AA49-B7E1-E33F596A4CF3}"/>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5" name="Footer Placeholder 4">
            <a:extLst>
              <a:ext uri="{FF2B5EF4-FFF2-40B4-BE49-F238E27FC236}">
                <a16:creationId xmlns:a16="http://schemas.microsoft.com/office/drawing/2014/main" id="{9F4E9598-1114-CF48-BB82-801090A56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10ABCA-F00A-9B4A-A4BC-07425FE6DF65}"/>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78136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F285F-587A-7345-BFA2-2D23758F4C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ABEF15-CDB2-5F47-8F9C-E99AF45EA1D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1268E9-DD22-F743-B558-28AC7E791878}"/>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5" name="Footer Placeholder 4">
            <a:extLst>
              <a:ext uri="{FF2B5EF4-FFF2-40B4-BE49-F238E27FC236}">
                <a16:creationId xmlns:a16="http://schemas.microsoft.com/office/drawing/2014/main" id="{577DAC59-DEDF-D648-A4AE-F3A483CAE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900AF9-3A81-9040-9777-C1AB1B5A1E00}"/>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1163785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22491-EADC-6C4D-8B31-46B89F09FD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F6A163-076F-4942-A9FC-31C50076AF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586E5A-2F54-6B44-A8C9-AF2EF7315938}"/>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5" name="Footer Placeholder 4">
            <a:extLst>
              <a:ext uri="{FF2B5EF4-FFF2-40B4-BE49-F238E27FC236}">
                <a16:creationId xmlns:a16="http://schemas.microsoft.com/office/drawing/2014/main" id="{10D932D1-25E4-EF44-B442-854BD89FF3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362EA-7C33-7C4D-8565-8F0F882D9842}"/>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352021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6C0FF-9DFB-5642-80B8-8D6342FBF6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3EE342-48D7-C74D-B202-06875ED376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3F527A-4117-D347-B066-9A66B1E4CA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584B9-8105-854C-A741-68F554F2082C}"/>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6" name="Footer Placeholder 5">
            <a:extLst>
              <a:ext uri="{FF2B5EF4-FFF2-40B4-BE49-F238E27FC236}">
                <a16:creationId xmlns:a16="http://schemas.microsoft.com/office/drawing/2014/main" id="{3AF7CE46-44AE-A044-B14A-6191F5AA0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69D352-40DC-4246-B6F2-1BD7E5610A65}"/>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421375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0D0F7-B76A-5642-A3DF-DCBF08C37A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765C97-6774-5A4C-9E95-22381D7C9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834861-ACF8-A94E-80E1-91CEFB4146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50F5EF-D819-664B-94F5-6913B2FB7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2F2E5DA-7766-BE4C-BDE6-09C4675E22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9A7FB2-A959-9F46-AB39-F76F14F657AF}"/>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8" name="Footer Placeholder 7">
            <a:extLst>
              <a:ext uri="{FF2B5EF4-FFF2-40B4-BE49-F238E27FC236}">
                <a16:creationId xmlns:a16="http://schemas.microsoft.com/office/drawing/2014/main" id="{69E75FE6-FAE9-9243-BD96-DD352D4421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3AF5BD-4076-814E-9A2F-272EC0BCA91E}"/>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2857118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592CD-1F6F-E045-B174-3758DCE55E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CD82E5-486C-0442-8A7A-37F4D11ACF7C}"/>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4" name="Footer Placeholder 3">
            <a:extLst>
              <a:ext uri="{FF2B5EF4-FFF2-40B4-BE49-F238E27FC236}">
                <a16:creationId xmlns:a16="http://schemas.microsoft.com/office/drawing/2014/main" id="{2BF5AD1D-096D-D74B-8166-8653CF046D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901008-41E5-434B-B0AC-35DCB4BC876D}"/>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131931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27F6A4-95BA-1E49-9B41-4922883ACDD7}"/>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3" name="Footer Placeholder 2">
            <a:extLst>
              <a:ext uri="{FF2B5EF4-FFF2-40B4-BE49-F238E27FC236}">
                <a16:creationId xmlns:a16="http://schemas.microsoft.com/office/drawing/2014/main" id="{28A82661-3910-EC40-8FBA-6DF8E620C7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A6A2BE-0B08-7F48-88C2-4A9BCCCE0897}"/>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3787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EB912-030C-554F-BBC2-7F98197374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970EB0-6B85-7C46-A251-87617419B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DC3A43-8FA8-B546-A066-3A6CE73E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3EE259-6ED8-FC47-9C63-F902C36C6BC4}"/>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6" name="Footer Placeholder 5">
            <a:extLst>
              <a:ext uri="{FF2B5EF4-FFF2-40B4-BE49-F238E27FC236}">
                <a16:creationId xmlns:a16="http://schemas.microsoft.com/office/drawing/2014/main" id="{707A8196-6B95-734D-AFCC-64FC5C9B77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919D55-5DF0-984C-960E-13A60F37A16B}"/>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149826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DD62D-A964-A444-A502-B181966659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1BB5D4-41DA-A44B-A586-999BCD4921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9F09A4-1F01-C748-9870-3CB8DDD3E4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4ACB2F-EBFC-174D-A266-EA7FF8E26FDF}"/>
              </a:ext>
            </a:extLst>
          </p:cNvPr>
          <p:cNvSpPr>
            <a:spLocks noGrp="1"/>
          </p:cNvSpPr>
          <p:nvPr>
            <p:ph type="dt" sz="half" idx="10"/>
          </p:nvPr>
        </p:nvSpPr>
        <p:spPr/>
        <p:txBody>
          <a:bodyPr/>
          <a:lstStyle/>
          <a:p>
            <a:fld id="{5ACA9396-C548-4643-9804-6E78FD7C5E16}" type="datetimeFigureOut">
              <a:rPr lang="en-US" smtClean="0"/>
              <a:t>2/9/21</a:t>
            </a:fld>
            <a:endParaRPr lang="en-US"/>
          </a:p>
        </p:txBody>
      </p:sp>
      <p:sp>
        <p:nvSpPr>
          <p:cNvPr id="6" name="Footer Placeholder 5">
            <a:extLst>
              <a:ext uri="{FF2B5EF4-FFF2-40B4-BE49-F238E27FC236}">
                <a16:creationId xmlns:a16="http://schemas.microsoft.com/office/drawing/2014/main" id="{6ED44C49-93A6-B049-8F2D-4B88C0D242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FADCA5-F932-1F41-8639-7003DC9B910D}"/>
              </a:ext>
            </a:extLst>
          </p:cNvPr>
          <p:cNvSpPr>
            <a:spLocks noGrp="1"/>
          </p:cNvSpPr>
          <p:nvPr>
            <p:ph type="sldNum" sz="quarter" idx="12"/>
          </p:nvPr>
        </p:nvSpPr>
        <p:spPr/>
        <p:txBody>
          <a:bodyPr/>
          <a:lstStyle/>
          <a:p>
            <a:fld id="{FAAED679-A9BB-0E46-90D1-F91D83B8E4FB}" type="slidenum">
              <a:rPr lang="en-US" smtClean="0"/>
              <a:t>‹#›</a:t>
            </a:fld>
            <a:endParaRPr lang="en-US"/>
          </a:p>
        </p:txBody>
      </p:sp>
    </p:spTree>
    <p:extLst>
      <p:ext uri="{BB962C8B-B14F-4D97-AF65-F5344CB8AC3E}">
        <p14:creationId xmlns:p14="http://schemas.microsoft.com/office/powerpoint/2010/main" val="208785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E6BE82-BC8A-AB46-BD1B-94706BF7DF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92A09-8F12-4C4C-B247-61FD7CDA30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A11086-B1D9-E942-8A62-56A40E6A6D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A9396-C548-4643-9804-6E78FD7C5E16}" type="datetimeFigureOut">
              <a:rPr lang="en-US" smtClean="0"/>
              <a:t>2/9/21</a:t>
            </a:fld>
            <a:endParaRPr lang="en-US"/>
          </a:p>
        </p:txBody>
      </p:sp>
      <p:sp>
        <p:nvSpPr>
          <p:cNvPr id="5" name="Footer Placeholder 4">
            <a:extLst>
              <a:ext uri="{FF2B5EF4-FFF2-40B4-BE49-F238E27FC236}">
                <a16:creationId xmlns:a16="http://schemas.microsoft.com/office/drawing/2014/main" id="{4DB02819-BA1B-A148-A92B-59ABD1F800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8789AC-FEB5-3C4D-8666-3D5594E831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ED679-A9BB-0E46-90D1-F91D83B8E4FB}" type="slidenum">
              <a:rPr lang="en-US" smtClean="0"/>
              <a:t>‹#›</a:t>
            </a:fld>
            <a:endParaRPr lang="en-US"/>
          </a:p>
        </p:txBody>
      </p:sp>
    </p:spTree>
    <p:extLst>
      <p:ext uri="{BB962C8B-B14F-4D97-AF65-F5344CB8AC3E}">
        <p14:creationId xmlns:p14="http://schemas.microsoft.com/office/powerpoint/2010/main" val="32059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eg.wa.gov/LIC/Pages/Rosters.aspx" TargetMode="External"/><Relationship Id="rId2" Type="http://schemas.openxmlformats.org/officeDocument/2006/relationships/hyperlink" Target="https://app.leg.wa.gov/DistrictFinder/"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leg.wa.gov/"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www.tvw.org/"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leg.wa.gov/legislature/Pages/Participating.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https://app.leg.wa.gov/csiremot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pp.leg.wa.gov/billsummary?BillNumber=1342&amp;Year=2021&amp;Initiative=fals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hyperlink" Target="https://app.leg.wa.gov/billsummary?BillNumber=5214&amp;Year=2021&amp;Initiative=fals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s://app.leg.wa.gov/billsummary?BillNumber=1236&amp;Initiative=false&amp;Year=2021" TargetMode="External"/><Relationship Id="rId4" Type="http://schemas.openxmlformats.org/officeDocument/2006/relationships/hyperlink" Target="https://app.leg.wa.gov/billsummary?BillNumber=1277&amp;Initiative=false&amp;Year=202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6C062-9514-2B44-AB6D-F60857F93C33}"/>
              </a:ext>
            </a:extLst>
          </p:cNvPr>
          <p:cNvSpPr>
            <a:spLocks noGrp="1"/>
          </p:cNvSpPr>
          <p:nvPr>
            <p:ph type="ctrTitle"/>
          </p:nvPr>
        </p:nvSpPr>
        <p:spPr>
          <a:xfrm>
            <a:off x="1981204" y="2438553"/>
            <a:ext cx="9144000" cy="2387600"/>
          </a:xfrm>
        </p:spPr>
        <p:txBody>
          <a:bodyPr>
            <a:normAutofit fontScale="90000"/>
          </a:bodyPr>
          <a:lstStyle/>
          <a:p>
            <a:r>
              <a:rPr lang="en-US" b="1" dirty="0">
                <a:solidFill>
                  <a:srgbClr val="EE7918"/>
                </a:solidFill>
              </a:rPr>
              <a:t>Hunger Action Day 2021: </a:t>
            </a:r>
            <a:br>
              <a:rPr lang="en-US" b="1" dirty="0">
                <a:solidFill>
                  <a:srgbClr val="EE7918"/>
                </a:solidFill>
              </a:rPr>
            </a:br>
            <a:r>
              <a:rPr lang="en-US" b="1" dirty="0">
                <a:solidFill>
                  <a:srgbClr val="EE7918"/>
                </a:solidFill>
              </a:rPr>
              <a:t>What you need to know to follow our legislature this year</a:t>
            </a:r>
            <a:endParaRPr lang="en-US" b="1" dirty="0">
              <a:solidFill>
                <a:schemeClr val="accent1">
                  <a:lumMod val="50000"/>
                </a:schemeClr>
              </a:solidFill>
              <a:latin typeface="Bangla Sangam MN" panose="02000000000000000000" pitchFamily="2" charset="0"/>
              <a:cs typeface="Bangla Sangam MN" panose="02000000000000000000" pitchFamily="2" charset="0"/>
            </a:endParaRPr>
          </a:p>
        </p:txBody>
      </p:sp>
      <p:sp>
        <p:nvSpPr>
          <p:cNvPr id="3" name="Subtitle 2">
            <a:extLst>
              <a:ext uri="{FF2B5EF4-FFF2-40B4-BE49-F238E27FC236}">
                <a16:creationId xmlns:a16="http://schemas.microsoft.com/office/drawing/2014/main" id="{66711147-725D-A74A-865A-2CE65C1A07AF}"/>
              </a:ext>
            </a:extLst>
          </p:cNvPr>
          <p:cNvSpPr>
            <a:spLocks noGrp="1"/>
          </p:cNvSpPr>
          <p:nvPr>
            <p:ph type="subTitle" idx="1"/>
          </p:nvPr>
        </p:nvSpPr>
        <p:spPr>
          <a:xfrm>
            <a:off x="2244436" y="4992412"/>
            <a:ext cx="8312727" cy="1655762"/>
          </a:xfrm>
        </p:spPr>
        <p:txBody>
          <a:bodyPr>
            <a:noAutofit/>
          </a:bodyPr>
          <a:lstStyle/>
          <a:p>
            <a:r>
              <a:rPr lang="en-US" sz="3600" b="1" dirty="0">
                <a:solidFill>
                  <a:schemeClr val="accent1">
                    <a:lumMod val="50000"/>
                  </a:schemeClr>
                </a:solidFill>
                <a:latin typeface="Bangla Sangam MN" panose="02000000000000000000" pitchFamily="2" charset="0"/>
                <a:cs typeface="Bangla Sangam MN" panose="02000000000000000000" pitchFamily="2" charset="0"/>
              </a:rPr>
              <a:t>Be part of the democratic process – remotely!</a:t>
            </a:r>
            <a:endParaRPr lang="en-US" sz="3600" b="1" dirty="0">
              <a:solidFill>
                <a:srgbClr val="EE7918"/>
              </a:solidFill>
            </a:endParaRPr>
          </a:p>
        </p:txBody>
      </p:sp>
      <p:pic>
        <p:nvPicPr>
          <p:cNvPr id="5" name="Picture 4">
            <a:extLst>
              <a:ext uri="{FF2B5EF4-FFF2-40B4-BE49-F238E27FC236}">
                <a16:creationId xmlns:a16="http://schemas.microsoft.com/office/drawing/2014/main" id="{330E3674-052B-2E40-B704-E8F3C240060E}"/>
              </a:ext>
            </a:extLst>
          </p:cNvPr>
          <p:cNvPicPr>
            <a:picLocks noChangeAspect="1"/>
          </p:cNvPicPr>
          <p:nvPr/>
        </p:nvPicPr>
        <p:blipFill>
          <a:blip r:embed="rId2"/>
          <a:stretch>
            <a:fillRect/>
          </a:stretch>
        </p:blipFill>
        <p:spPr>
          <a:xfrm>
            <a:off x="291090" y="346584"/>
            <a:ext cx="4488594" cy="2244297"/>
          </a:xfrm>
          <a:prstGeom prst="rect">
            <a:avLst/>
          </a:prstGeom>
        </p:spPr>
      </p:pic>
    </p:spTree>
    <p:extLst>
      <p:ext uri="{BB962C8B-B14F-4D97-AF65-F5344CB8AC3E}">
        <p14:creationId xmlns:p14="http://schemas.microsoft.com/office/powerpoint/2010/main" val="1488954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859465" y="215221"/>
            <a:ext cx="7980363" cy="1188277"/>
          </a:xfrm>
        </p:spPr>
        <p:txBody>
          <a:bodyPr>
            <a:normAutofit fontScale="90000"/>
          </a:bodyPr>
          <a:lstStyle/>
          <a:p>
            <a:r>
              <a:rPr lang="en-US" b="1" dirty="0">
                <a:solidFill>
                  <a:srgbClr val="EE7918"/>
                </a:solidFill>
              </a:rPr>
              <a:t>2021 Legislative Priorities: </a:t>
            </a:r>
            <a:br>
              <a:rPr lang="en-US" b="1" dirty="0">
                <a:solidFill>
                  <a:srgbClr val="EE7918"/>
                </a:solidFill>
              </a:rPr>
            </a:br>
            <a:r>
              <a:rPr lang="en-US" b="1" dirty="0">
                <a:solidFill>
                  <a:srgbClr val="EE7918"/>
                </a:solidFill>
              </a:rPr>
              <a:t>Our Ongoing Commitments</a:t>
            </a:r>
            <a:endParaRPr lang="en-US" sz="3600" b="1" dirty="0">
              <a:solidFill>
                <a:srgbClr val="EE7918"/>
              </a:solidFill>
            </a:endParaRP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507543" y="1998921"/>
            <a:ext cx="10560949" cy="4444410"/>
          </a:xfrm>
        </p:spPr>
        <p:txBody>
          <a:bodyPr>
            <a:normAutofit fontScale="85000" lnSpcReduction="10000"/>
          </a:bodyPr>
          <a:lstStyle/>
          <a:p>
            <a:pPr marL="0" indent="0">
              <a:buNone/>
            </a:pPr>
            <a:r>
              <a:rPr lang="en-US" b="1" dirty="0">
                <a:solidFill>
                  <a:schemeClr val="accent1">
                    <a:lumMod val="75000"/>
                  </a:schemeClr>
                </a:solidFill>
              </a:rPr>
              <a:t>Sustainable Revenue for a Healthy, Hunger-free Washington</a:t>
            </a:r>
            <a:r>
              <a:rPr lang="en-US" dirty="0">
                <a:solidFill>
                  <a:schemeClr val="accent1">
                    <a:lumMod val="75000"/>
                  </a:schemeClr>
                </a:solidFill>
              </a:rPr>
              <a:t> </a:t>
            </a:r>
          </a:p>
          <a:p>
            <a:pPr marL="0" indent="0">
              <a:buNone/>
            </a:pPr>
            <a:r>
              <a:rPr lang="en-US" dirty="0">
                <a:solidFill>
                  <a:schemeClr val="accent1">
                    <a:lumMod val="75000"/>
                  </a:schemeClr>
                </a:solidFill>
              </a:rPr>
              <a:t>Create a more </a:t>
            </a:r>
            <a:r>
              <a:rPr lang="en-US" b="1" dirty="0">
                <a:solidFill>
                  <a:schemeClr val="accent1">
                    <a:lumMod val="75000"/>
                  </a:schemeClr>
                </a:solidFill>
              </a:rPr>
              <a:t>fair and balanced</a:t>
            </a:r>
            <a:r>
              <a:rPr lang="en-US" dirty="0">
                <a:solidFill>
                  <a:schemeClr val="accent1">
                    <a:lumMod val="75000"/>
                  </a:schemeClr>
                </a:solidFill>
              </a:rPr>
              <a:t> </a:t>
            </a:r>
            <a:r>
              <a:rPr lang="en-US" b="1" dirty="0">
                <a:solidFill>
                  <a:schemeClr val="accent1">
                    <a:lumMod val="75000"/>
                  </a:schemeClr>
                </a:solidFill>
              </a:rPr>
              <a:t>state tax system </a:t>
            </a:r>
            <a:r>
              <a:rPr lang="en-US" dirty="0">
                <a:solidFill>
                  <a:schemeClr val="accent1">
                    <a:lumMod val="75000"/>
                  </a:schemeClr>
                </a:solidFill>
              </a:rPr>
              <a:t>by closing outdated tax loopholes, increasing transparency in tax breaks, and finding new and sustainable sources of revenue to ensure services are available to help people out of poverty and to invest in the foundations of a healthy, prosperous and hunger-free Washington. </a:t>
            </a:r>
          </a:p>
          <a:p>
            <a:pPr marL="0" indent="0">
              <a:buNone/>
            </a:pPr>
            <a:endParaRPr lang="en-US" dirty="0">
              <a:solidFill>
                <a:schemeClr val="accent1">
                  <a:lumMod val="75000"/>
                </a:schemeClr>
              </a:solidFill>
            </a:endParaRPr>
          </a:p>
          <a:p>
            <a:pPr marL="0" indent="0">
              <a:buNone/>
            </a:pPr>
            <a:r>
              <a:rPr lang="en-US" b="1" dirty="0">
                <a:solidFill>
                  <a:schemeClr val="accent1">
                    <a:lumMod val="75000"/>
                  </a:schemeClr>
                </a:solidFill>
              </a:rPr>
              <a:t>Protect Investments in Nutrition, Health &amp; Economic Stability for People in Need </a:t>
            </a:r>
            <a:endParaRPr lang="en-US" dirty="0">
              <a:solidFill>
                <a:schemeClr val="accent1">
                  <a:lumMod val="75000"/>
                </a:schemeClr>
              </a:solidFill>
            </a:endParaRPr>
          </a:p>
          <a:p>
            <a:pPr marL="0" indent="0">
              <a:buNone/>
            </a:pPr>
            <a:r>
              <a:rPr lang="en-US" dirty="0">
                <a:solidFill>
                  <a:schemeClr val="accent1">
                    <a:lumMod val="75000"/>
                  </a:schemeClr>
                </a:solidFill>
              </a:rPr>
              <a:t>Our state has created innovative programs and proactive policies that help fight hunger and poverty in our communities. Our Coalition is committed to protect and strengthen basic needs, anti-hunger, and anti-poverty programs for low-income people so these programs continue to fight hunger and build stable pathways out of poverty.</a:t>
            </a: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3"/>
          <a:stretch>
            <a:fillRect/>
          </a:stretch>
        </p:blipFill>
        <p:spPr>
          <a:xfrm>
            <a:off x="9337311" y="215222"/>
            <a:ext cx="2854689" cy="1427345"/>
          </a:xfrm>
          <a:prstGeom prst="rect">
            <a:avLst/>
          </a:prstGeom>
        </p:spPr>
      </p:pic>
    </p:spTree>
    <p:extLst>
      <p:ext uri="{BB962C8B-B14F-4D97-AF65-F5344CB8AC3E}">
        <p14:creationId xmlns:p14="http://schemas.microsoft.com/office/powerpoint/2010/main" val="353447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p:txBody>
          <a:bodyPr/>
          <a:lstStyle/>
          <a:p>
            <a:r>
              <a:rPr lang="en-US" b="1" dirty="0">
                <a:solidFill>
                  <a:srgbClr val="EE7918"/>
                </a:solidFill>
              </a:rPr>
              <a:t>Find your district &amp; your legislators</a:t>
            </a: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p:txBody>
          <a:bodyPr/>
          <a:lstStyle/>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rPr>
              <a:t>Find your legislative district &amp; legislators: 	</a:t>
            </a:r>
            <a:r>
              <a:rPr lang="en-US" b="1" dirty="0">
                <a:solidFill>
                  <a:schemeClr val="tx2"/>
                </a:solidFill>
                <a:latin typeface="Bangla Sangam MN" panose="02000000000000000000" pitchFamily="2" charset="0"/>
                <a:cs typeface="Bangla Sangam MN" panose="02000000000000000000" pitchFamily="2" charset="0"/>
                <a:hlinkClick r:id="rId2">
                  <a:extLst>
                    <a:ext uri="{A12FA001-AC4F-418D-AE19-62706E023703}">
                      <ahyp:hlinkClr xmlns:ahyp="http://schemas.microsoft.com/office/drawing/2018/hyperlinkcolor" val="tx"/>
                    </a:ext>
                  </a:extLst>
                </a:hlinkClick>
              </a:rPr>
              <a:t>https://app.leg.wa.gov/DistrictFinder/</a:t>
            </a:r>
            <a:r>
              <a:rPr lang="en-US" b="1" dirty="0">
                <a:solidFill>
                  <a:schemeClr val="tx2"/>
                </a:solidFill>
                <a:latin typeface="Bangla Sangam MN" panose="02000000000000000000" pitchFamily="2" charset="0"/>
                <a:cs typeface="Bangla Sangam MN" panose="02000000000000000000" pitchFamily="2" charset="0"/>
              </a:rPr>
              <a:t> </a:t>
            </a:r>
          </a:p>
          <a:p>
            <a:pPr marL="0" indent="0">
              <a:buNone/>
            </a:pPr>
            <a:endParaRPr lang="en-US" b="1" dirty="0">
              <a:solidFill>
                <a:schemeClr val="accent1">
                  <a:lumMod val="75000"/>
                </a:schemeClr>
              </a:solidFill>
              <a:latin typeface="Bangla Sangam MN" panose="02000000000000000000" pitchFamily="2" charset="0"/>
              <a:cs typeface="Bangla Sangam MN" panose="02000000000000000000" pitchFamily="2" charset="0"/>
            </a:endParaRPr>
          </a:p>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rPr>
              <a:t>Contact info for legislators (and their aides!) – by district, by committee: </a:t>
            </a:r>
          </a:p>
          <a:p>
            <a:pPr marL="0" indent="0">
              <a:buNone/>
            </a:pPr>
            <a:r>
              <a:rPr lang="en-US" b="1" dirty="0">
                <a:solidFill>
                  <a:schemeClr val="tx2"/>
                </a:solidFill>
                <a:latin typeface="Bangla Sangam MN" panose="02000000000000000000" pitchFamily="2" charset="0"/>
                <a:cs typeface="Bangla Sangam MN" panose="02000000000000000000" pitchFamily="2" charset="0"/>
                <a:hlinkClick r:id="rId3">
                  <a:extLst>
                    <a:ext uri="{A12FA001-AC4F-418D-AE19-62706E023703}">
                      <ahyp:hlinkClr xmlns:ahyp="http://schemas.microsoft.com/office/drawing/2018/hyperlinkcolor" val="tx"/>
                    </a:ext>
                  </a:extLst>
                </a:hlinkClick>
              </a:rPr>
              <a:t>	https://leg.wa.gov/LIC/Pages/Rosters.aspx</a:t>
            </a:r>
            <a:r>
              <a:rPr lang="en-US" b="1" dirty="0">
                <a:solidFill>
                  <a:schemeClr val="tx2"/>
                </a:solidFill>
                <a:latin typeface="Bangla Sangam MN" panose="02000000000000000000" pitchFamily="2" charset="0"/>
                <a:cs typeface="Bangla Sangam MN" panose="02000000000000000000" pitchFamily="2" charset="0"/>
              </a:rPr>
              <a:t> </a:t>
            </a:r>
          </a:p>
          <a:p>
            <a:pPr marL="0" indent="0">
              <a:buNone/>
            </a:pPr>
            <a:endParaRPr lang="en-US" b="1" dirty="0">
              <a:solidFill>
                <a:schemeClr val="tx2"/>
              </a:solidFill>
              <a:latin typeface="Bangla Sangam MN" panose="02000000000000000000" pitchFamily="2" charset="0"/>
              <a:cs typeface="Bangla Sangam MN" panose="02000000000000000000" pitchFamily="2" charset="0"/>
            </a:endParaRPr>
          </a:p>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rPr>
              <a:t>Remember, committee members have expertise &amp; passion for their issues – even if they aren’t your legislators.</a:t>
            </a:r>
            <a:endParaRPr lang="en-US" b="1" dirty="0">
              <a:solidFill>
                <a:schemeClr val="tx2"/>
              </a:solidFill>
              <a:latin typeface="Bangla Sangam MN" panose="02000000000000000000" pitchFamily="2" charset="0"/>
              <a:cs typeface="Bangla Sangam MN" panose="02000000000000000000" pitchFamily="2" charset="0"/>
            </a:endParaRP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4"/>
          <a:stretch>
            <a:fillRect/>
          </a:stretch>
        </p:blipFill>
        <p:spPr>
          <a:xfrm>
            <a:off x="9463140" y="230188"/>
            <a:ext cx="2535237" cy="1267619"/>
          </a:xfrm>
          <a:prstGeom prst="rect">
            <a:avLst/>
          </a:prstGeom>
        </p:spPr>
      </p:pic>
    </p:spTree>
    <p:extLst>
      <p:ext uri="{BB962C8B-B14F-4D97-AF65-F5344CB8AC3E}">
        <p14:creationId xmlns:p14="http://schemas.microsoft.com/office/powerpoint/2010/main" val="329112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p:txBody>
          <a:bodyPr/>
          <a:lstStyle/>
          <a:p>
            <a:r>
              <a:rPr lang="en-US" b="1" dirty="0">
                <a:solidFill>
                  <a:srgbClr val="EE7918"/>
                </a:solidFill>
              </a:rPr>
              <a:t>Track your priorities:</a:t>
            </a: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329783" y="1761174"/>
            <a:ext cx="10515600" cy="1157418"/>
          </a:xfrm>
        </p:spPr>
        <p:txBody>
          <a:bodyPr>
            <a:normAutofit/>
          </a:bodyPr>
          <a:lstStyle/>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rPr>
              <a:t>Make sure you’re getting action alerts from AHNC and our partners so you get the latest news.</a:t>
            </a:r>
            <a:endParaRPr lang="en-US" b="1" dirty="0">
              <a:solidFill>
                <a:schemeClr val="tx2"/>
              </a:solidFill>
              <a:latin typeface="Bangla Sangam MN" panose="02000000000000000000" pitchFamily="2" charset="0"/>
              <a:cs typeface="Bangla Sangam MN" panose="02000000000000000000" pitchFamily="2" charset="0"/>
            </a:endParaRPr>
          </a:p>
          <a:p>
            <a:pPr marL="0" indent="0">
              <a:buNone/>
            </a:pPr>
            <a:endParaRPr lang="en-US" sz="1800" dirty="0">
              <a:solidFill>
                <a:schemeClr val="accent1">
                  <a:lumMod val="75000"/>
                </a:schemeClr>
              </a:solidFill>
              <a:latin typeface="Bangla Sangam MN" panose="02000000000000000000" pitchFamily="2" charset="0"/>
              <a:cs typeface="Bangla Sangam MN" panose="02000000000000000000" pitchFamily="2" charset="0"/>
            </a:endParaRP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2"/>
          <a:stretch>
            <a:fillRect/>
          </a:stretch>
        </p:blipFill>
        <p:spPr>
          <a:xfrm>
            <a:off x="9656763" y="295535"/>
            <a:ext cx="2535237" cy="1267619"/>
          </a:xfrm>
          <a:prstGeom prst="rect">
            <a:avLst/>
          </a:prstGeom>
        </p:spPr>
      </p:pic>
      <p:pic>
        <p:nvPicPr>
          <p:cNvPr id="6" name="Picture 5">
            <a:extLst>
              <a:ext uri="{FF2B5EF4-FFF2-40B4-BE49-F238E27FC236}">
                <a16:creationId xmlns:a16="http://schemas.microsoft.com/office/drawing/2014/main" id="{D3364457-A7C2-E04F-971E-182553AF5A99}"/>
              </a:ext>
            </a:extLst>
          </p:cNvPr>
          <p:cNvPicPr>
            <a:picLocks noChangeAspect="1"/>
          </p:cNvPicPr>
          <p:nvPr/>
        </p:nvPicPr>
        <p:blipFill>
          <a:blip r:embed="rId3"/>
          <a:stretch>
            <a:fillRect/>
          </a:stretch>
        </p:blipFill>
        <p:spPr>
          <a:xfrm>
            <a:off x="5171604" y="2918592"/>
            <a:ext cx="6658307" cy="3634425"/>
          </a:xfrm>
          <a:prstGeom prst="rect">
            <a:avLst/>
          </a:prstGeom>
        </p:spPr>
      </p:pic>
      <p:sp>
        <p:nvSpPr>
          <p:cNvPr id="7" name="TextBox 6">
            <a:extLst>
              <a:ext uri="{FF2B5EF4-FFF2-40B4-BE49-F238E27FC236}">
                <a16:creationId xmlns:a16="http://schemas.microsoft.com/office/drawing/2014/main" id="{48071CA2-98E8-064F-9C5E-BC4B3C766C13}"/>
              </a:ext>
            </a:extLst>
          </p:cNvPr>
          <p:cNvSpPr txBox="1"/>
          <p:nvPr/>
        </p:nvSpPr>
        <p:spPr>
          <a:xfrm>
            <a:off x="329783" y="3398974"/>
            <a:ext cx="5171606" cy="2954655"/>
          </a:xfrm>
          <a:prstGeom prst="rect">
            <a:avLst/>
          </a:prstGeom>
          <a:noFill/>
        </p:spPr>
        <p:txBody>
          <a:bodyPr wrap="square" rtlCol="0">
            <a:spAutoFit/>
          </a:bodyPr>
          <a:lstStyle/>
          <a:p>
            <a:r>
              <a:rPr lang="en-US" sz="2800" b="1" dirty="0">
                <a:solidFill>
                  <a:schemeClr val="accent1">
                    <a:lumMod val="75000"/>
                  </a:schemeClr>
                </a:solidFill>
                <a:latin typeface="Bangla Sangam MN" panose="02000000000000000000" pitchFamily="2" charset="0"/>
                <a:cs typeface="Bangla Sangam MN" panose="02000000000000000000" pitchFamily="2" charset="0"/>
              </a:rPr>
              <a:t>Then create an account with the legislature so you can make your own bill tracker &amp; sign up for notifications as your bills progress: </a:t>
            </a:r>
          </a:p>
          <a:p>
            <a:endParaRPr lang="en-US" dirty="0"/>
          </a:p>
        </p:txBody>
      </p:sp>
    </p:spTree>
    <p:extLst>
      <p:ext uri="{BB962C8B-B14F-4D97-AF65-F5344CB8AC3E}">
        <p14:creationId xmlns:p14="http://schemas.microsoft.com/office/powerpoint/2010/main" val="45096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330706" y="287602"/>
            <a:ext cx="7980363" cy="1460500"/>
          </a:xfrm>
        </p:spPr>
        <p:txBody>
          <a:bodyPr/>
          <a:lstStyle/>
          <a:p>
            <a:r>
              <a:rPr lang="en-US" b="1" dirty="0">
                <a:solidFill>
                  <a:srgbClr val="EE7918"/>
                </a:solidFill>
              </a:rPr>
              <a:t>Follow hearings and votes on issues you care about: </a:t>
            </a: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195793" y="1849331"/>
            <a:ext cx="8935387" cy="1135757"/>
          </a:xfrm>
        </p:spPr>
        <p:txBody>
          <a:bodyPr>
            <a:normAutofit/>
          </a:bodyPr>
          <a:lstStyle/>
          <a:p>
            <a:pPr marL="0" indent="0">
              <a:buNone/>
            </a:pPr>
            <a:r>
              <a:rPr lang="en-US" sz="2400" b="1" dirty="0">
                <a:solidFill>
                  <a:schemeClr val="accent1">
                    <a:lumMod val="75000"/>
                  </a:schemeClr>
                </a:solidFill>
                <a:latin typeface="Bangla Sangam MN" panose="02000000000000000000" pitchFamily="2" charset="0"/>
                <a:cs typeface="Bangla Sangam MN" panose="02000000000000000000" pitchFamily="2" charset="0"/>
              </a:rPr>
              <a:t>Posted on the </a:t>
            </a:r>
            <a:r>
              <a:rPr lang="en-US" sz="2400" b="1" dirty="0">
                <a:solidFill>
                  <a:schemeClr val="tx2"/>
                </a:solidFill>
                <a:latin typeface="Bangla Sangam MN" panose="02000000000000000000" pitchFamily="2" charset="0"/>
                <a:cs typeface="Bangla Sangam MN" panose="02000000000000000000" pitchFamily="2" charset="0"/>
                <a:hlinkClick r:id="rId2">
                  <a:extLst>
                    <a:ext uri="{A12FA001-AC4F-418D-AE19-62706E023703}">
                      <ahyp:hlinkClr xmlns:ahyp="http://schemas.microsoft.com/office/drawing/2018/hyperlinkcolor" val="tx"/>
                    </a:ext>
                  </a:extLst>
                </a:hlinkClick>
              </a:rPr>
              <a:t>Legislature’s homepage</a:t>
            </a:r>
            <a:r>
              <a:rPr lang="en-US" sz="2400" b="1" dirty="0">
                <a:solidFill>
                  <a:schemeClr val="accent1">
                    <a:lumMod val="75000"/>
                  </a:schemeClr>
                </a:solidFill>
                <a:latin typeface="Bangla Sangam MN" panose="02000000000000000000" pitchFamily="2" charset="0"/>
                <a:cs typeface="Bangla Sangam MN" panose="02000000000000000000" pitchFamily="2" charset="0"/>
              </a:rPr>
              <a:t> is a daily schedule of committee meetings - with agendas &amp; bill numbers - as well as floor activity (aka voting) </a:t>
            </a: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3"/>
          <a:stretch>
            <a:fillRect/>
          </a:stretch>
        </p:blipFill>
        <p:spPr>
          <a:xfrm>
            <a:off x="9737621" y="287602"/>
            <a:ext cx="2320453" cy="1160227"/>
          </a:xfrm>
          <a:prstGeom prst="rect">
            <a:avLst/>
          </a:prstGeom>
        </p:spPr>
      </p:pic>
      <p:pic>
        <p:nvPicPr>
          <p:cNvPr id="6" name="Picture 5">
            <a:extLst>
              <a:ext uri="{FF2B5EF4-FFF2-40B4-BE49-F238E27FC236}">
                <a16:creationId xmlns:a16="http://schemas.microsoft.com/office/drawing/2014/main" id="{67A1CF81-6CF3-7D42-9F47-78F9FC02EBD6}"/>
              </a:ext>
            </a:extLst>
          </p:cNvPr>
          <p:cNvPicPr>
            <a:picLocks noChangeAspect="1"/>
          </p:cNvPicPr>
          <p:nvPr/>
        </p:nvPicPr>
        <p:blipFill>
          <a:blip r:embed="rId4"/>
          <a:stretch>
            <a:fillRect/>
          </a:stretch>
        </p:blipFill>
        <p:spPr>
          <a:xfrm>
            <a:off x="330705" y="3300858"/>
            <a:ext cx="5805925" cy="2920059"/>
          </a:xfrm>
          <a:prstGeom prst="rect">
            <a:avLst/>
          </a:prstGeom>
        </p:spPr>
      </p:pic>
      <p:sp>
        <p:nvSpPr>
          <p:cNvPr id="7" name="TextBox 6">
            <a:extLst>
              <a:ext uri="{FF2B5EF4-FFF2-40B4-BE49-F238E27FC236}">
                <a16:creationId xmlns:a16="http://schemas.microsoft.com/office/drawing/2014/main" id="{469F1E76-4844-7C48-81B8-928BF97E0A40}"/>
              </a:ext>
            </a:extLst>
          </p:cNvPr>
          <p:cNvSpPr txBox="1"/>
          <p:nvPr/>
        </p:nvSpPr>
        <p:spPr>
          <a:xfrm>
            <a:off x="6382224" y="2967073"/>
            <a:ext cx="5723220" cy="1477328"/>
          </a:xfrm>
          <a:prstGeom prst="rect">
            <a:avLst/>
          </a:prstGeom>
          <a:noFill/>
        </p:spPr>
        <p:txBody>
          <a:bodyPr wrap="square" rtlCol="0">
            <a:spAutoFit/>
          </a:bodyPr>
          <a:lstStyle/>
          <a:p>
            <a:r>
              <a:rPr lang="en-US" sz="2400" b="1" dirty="0">
                <a:solidFill>
                  <a:schemeClr val="accent1">
                    <a:lumMod val="75000"/>
                  </a:schemeClr>
                </a:solidFill>
                <a:latin typeface="Bangla Sangam MN" panose="02000000000000000000" pitchFamily="2" charset="0"/>
                <a:cs typeface="Bangla Sangam MN" panose="02000000000000000000" pitchFamily="2" charset="0"/>
              </a:rPr>
              <a:t>Then you can watch all hearings and votes on TVW (</a:t>
            </a:r>
            <a:r>
              <a:rPr lang="en-US" sz="2400" b="1" dirty="0">
                <a:solidFill>
                  <a:schemeClr val="tx2"/>
                </a:solidFill>
                <a:latin typeface="Bangla Sangam MN" panose="02000000000000000000" pitchFamily="2" charset="0"/>
                <a:cs typeface="Bangla Sangam MN" panose="02000000000000000000" pitchFamily="2" charset="0"/>
                <a:hlinkClick r:id="rId5">
                  <a:extLst>
                    <a:ext uri="{A12FA001-AC4F-418D-AE19-62706E023703}">
                      <ahyp:hlinkClr xmlns:ahyp="http://schemas.microsoft.com/office/drawing/2018/hyperlinkcolor" val="tx"/>
                    </a:ext>
                  </a:extLst>
                </a:hlinkClick>
              </a:rPr>
              <a:t>www.TVW.org</a:t>
            </a:r>
            <a:r>
              <a:rPr lang="en-US" sz="2400" b="1" dirty="0">
                <a:solidFill>
                  <a:schemeClr val="accent1">
                    <a:lumMod val="75000"/>
                  </a:schemeClr>
                </a:solidFill>
                <a:latin typeface="Bangla Sangam MN" panose="02000000000000000000" pitchFamily="2" charset="0"/>
                <a:cs typeface="Bangla Sangam MN" panose="02000000000000000000" pitchFamily="2" charset="0"/>
              </a:rPr>
              <a:t>) by choosing which committee to watch. </a:t>
            </a:r>
          </a:p>
          <a:p>
            <a:endParaRPr lang="en-US" dirty="0"/>
          </a:p>
        </p:txBody>
      </p:sp>
      <p:pic>
        <p:nvPicPr>
          <p:cNvPr id="9" name="Picture 8">
            <a:extLst>
              <a:ext uri="{FF2B5EF4-FFF2-40B4-BE49-F238E27FC236}">
                <a16:creationId xmlns:a16="http://schemas.microsoft.com/office/drawing/2014/main" id="{8B176D09-548F-2D4D-ABA5-D4F454D1A0EA}"/>
              </a:ext>
            </a:extLst>
          </p:cNvPr>
          <p:cNvPicPr>
            <a:picLocks noChangeAspect="1"/>
          </p:cNvPicPr>
          <p:nvPr/>
        </p:nvPicPr>
        <p:blipFill>
          <a:blip r:embed="rId6"/>
          <a:stretch>
            <a:fillRect/>
          </a:stretch>
        </p:blipFill>
        <p:spPr>
          <a:xfrm>
            <a:off x="7045887" y="4224158"/>
            <a:ext cx="3851961" cy="2548477"/>
          </a:xfrm>
          <a:prstGeom prst="rect">
            <a:avLst/>
          </a:prstGeom>
        </p:spPr>
      </p:pic>
    </p:spTree>
    <p:extLst>
      <p:ext uri="{BB962C8B-B14F-4D97-AF65-F5344CB8AC3E}">
        <p14:creationId xmlns:p14="http://schemas.microsoft.com/office/powerpoint/2010/main" val="20984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838200" y="365125"/>
            <a:ext cx="7980363" cy="1460500"/>
          </a:xfrm>
        </p:spPr>
        <p:txBody>
          <a:bodyPr/>
          <a:lstStyle/>
          <a:p>
            <a:r>
              <a:rPr lang="en-US" b="1" dirty="0">
                <a:solidFill>
                  <a:srgbClr val="EE7918"/>
                </a:solidFill>
              </a:rPr>
              <a:t>Weighing in on your priorities: </a:t>
            </a: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688298" y="1850414"/>
            <a:ext cx="10515600" cy="4351338"/>
          </a:xfrm>
        </p:spPr>
        <p:txBody>
          <a:bodyPr>
            <a:normAutofit fontScale="92500" lnSpcReduction="20000"/>
          </a:bodyPr>
          <a:lstStyle/>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rPr>
              <a:t>New tools this year to participate: </a:t>
            </a:r>
          </a:p>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hlinkClick r:id="rId3"/>
              </a:rPr>
              <a:t>https://leg.wa.gov/legislature/Pages/Participating.aspx</a:t>
            </a:r>
            <a:r>
              <a:rPr lang="en-US" b="1" dirty="0">
                <a:solidFill>
                  <a:schemeClr val="accent1">
                    <a:lumMod val="75000"/>
                  </a:schemeClr>
                </a:solidFill>
                <a:latin typeface="Bangla Sangam MN" panose="02000000000000000000" pitchFamily="2" charset="0"/>
                <a:cs typeface="Bangla Sangam MN" panose="02000000000000000000" pitchFamily="2" charset="0"/>
              </a:rPr>
              <a:t> </a:t>
            </a:r>
          </a:p>
          <a:p>
            <a:pPr marL="0" indent="0">
              <a:buNone/>
            </a:pPr>
            <a:endParaRPr lang="en-US" b="1" dirty="0">
              <a:solidFill>
                <a:schemeClr val="accent1">
                  <a:lumMod val="75000"/>
                </a:schemeClr>
              </a:solidFill>
              <a:latin typeface="Bangla Sangam MN" panose="02000000000000000000" pitchFamily="2" charset="0"/>
              <a:cs typeface="Bangla Sangam MN" panose="02000000000000000000" pitchFamily="2" charset="0"/>
            </a:endParaRPr>
          </a:p>
          <a:p>
            <a:pPr marL="0" indent="0">
              <a:buNone/>
            </a:pPr>
            <a:r>
              <a:rPr lang="en-US" b="1" dirty="0">
                <a:solidFill>
                  <a:schemeClr val="accent1">
                    <a:lumMod val="75000"/>
                  </a:schemeClr>
                </a:solidFill>
                <a:latin typeface="Bangla Sangam MN" panose="02000000000000000000" pitchFamily="2" charset="0"/>
                <a:cs typeface="Bangla Sangam MN" panose="02000000000000000000" pitchFamily="2" charset="0"/>
              </a:rPr>
              <a:t>You or your organization can take positions on bills in 3 different ways: </a:t>
            </a:r>
            <a:r>
              <a:rPr lang="en-US" b="1" dirty="0">
                <a:solidFill>
                  <a:schemeClr val="tx2"/>
                </a:solidFill>
                <a:latin typeface="Bangla Sangam MN" panose="02000000000000000000" pitchFamily="2" charset="0"/>
                <a:cs typeface="Bangla Sangam MN" panose="02000000000000000000" pitchFamily="2" charset="0"/>
                <a:hlinkClick r:id="rId4">
                  <a:extLst>
                    <a:ext uri="{A12FA001-AC4F-418D-AE19-62706E023703}">
                      <ahyp:hlinkClr xmlns:ahyp="http://schemas.microsoft.com/office/drawing/2018/hyperlinkcolor" val="tx"/>
                    </a:ext>
                  </a:extLst>
                </a:hlinkClick>
              </a:rPr>
              <a:t>https://app.leg.wa.gov/csiremote</a:t>
            </a:r>
            <a:r>
              <a:rPr lang="en-US" b="1" dirty="0">
                <a:solidFill>
                  <a:schemeClr val="accent1">
                    <a:lumMod val="75000"/>
                  </a:schemeClr>
                </a:solidFill>
                <a:latin typeface="Bangla Sangam MN" panose="02000000000000000000" pitchFamily="2" charset="0"/>
                <a:cs typeface="Bangla Sangam MN" panose="02000000000000000000" pitchFamily="2" charset="0"/>
              </a:rPr>
              <a:t> </a:t>
            </a:r>
          </a:p>
          <a:p>
            <a:pPr marL="0" indent="0">
              <a:buNone/>
            </a:pPr>
            <a:endParaRPr lang="en-US" b="1" dirty="0">
              <a:solidFill>
                <a:schemeClr val="accent1">
                  <a:lumMod val="75000"/>
                </a:schemeClr>
              </a:solidFill>
              <a:latin typeface="Bangla Sangam MN" panose="02000000000000000000" pitchFamily="2" charset="0"/>
              <a:cs typeface="Bangla Sangam MN" panose="02000000000000000000" pitchFamily="2" charset="0"/>
            </a:endParaRPr>
          </a:p>
          <a:p>
            <a:r>
              <a:rPr lang="en-US" b="1" dirty="0">
                <a:solidFill>
                  <a:schemeClr val="accent1">
                    <a:lumMod val="75000"/>
                  </a:schemeClr>
                </a:solidFill>
                <a:latin typeface="Bangla Sangam MN" panose="02000000000000000000" pitchFamily="2" charset="0"/>
                <a:cs typeface="Bangla Sangam MN" panose="02000000000000000000" pitchFamily="2" charset="0"/>
              </a:rPr>
              <a:t>Sign in your position (pro/con/other) within 1 hour before hearing begins</a:t>
            </a:r>
          </a:p>
          <a:p>
            <a:r>
              <a:rPr lang="en-US" b="1" dirty="0">
                <a:solidFill>
                  <a:schemeClr val="accent1">
                    <a:lumMod val="75000"/>
                  </a:schemeClr>
                </a:solidFill>
                <a:latin typeface="Bangla Sangam MN" panose="02000000000000000000" pitchFamily="2" charset="0"/>
                <a:cs typeface="Bangla Sangam MN" panose="02000000000000000000" pitchFamily="2" charset="0"/>
              </a:rPr>
              <a:t>Submit written testimony within 24 hours after hearing begins – sent to all committee members and included as part of the public record on a bill. </a:t>
            </a:r>
          </a:p>
          <a:p>
            <a:r>
              <a:rPr lang="en-US" b="1" dirty="0">
                <a:solidFill>
                  <a:schemeClr val="accent1">
                    <a:lumMod val="75000"/>
                  </a:schemeClr>
                </a:solidFill>
                <a:latin typeface="Bangla Sangam MN" panose="02000000000000000000" pitchFamily="2" charset="0"/>
                <a:cs typeface="Bangla Sangam MN" panose="02000000000000000000" pitchFamily="2" charset="0"/>
              </a:rPr>
              <a:t>Give live testimony – reach out to me to help coordinate</a:t>
            </a: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5"/>
          <a:stretch>
            <a:fillRect/>
          </a:stretch>
        </p:blipFill>
        <p:spPr>
          <a:xfrm>
            <a:off x="9337311" y="215222"/>
            <a:ext cx="2854689" cy="1427345"/>
          </a:xfrm>
          <a:prstGeom prst="rect">
            <a:avLst/>
          </a:prstGeom>
        </p:spPr>
      </p:pic>
    </p:spTree>
    <p:extLst>
      <p:ext uri="{BB962C8B-B14F-4D97-AF65-F5344CB8AC3E}">
        <p14:creationId xmlns:p14="http://schemas.microsoft.com/office/powerpoint/2010/main" val="4259465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838200" y="365125"/>
            <a:ext cx="7980363" cy="1460500"/>
          </a:xfrm>
        </p:spPr>
        <p:txBody>
          <a:bodyPr/>
          <a:lstStyle/>
          <a:p>
            <a:r>
              <a:rPr lang="en-US" b="1" dirty="0">
                <a:solidFill>
                  <a:srgbClr val="EE7918"/>
                </a:solidFill>
              </a:rPr>
              <a:t>What to expect meeting with your lawmakers: </a:t>
            </a: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688298" y="1850414"/>
            <a:ext cx="10515600" cy="4351338"/>
          </a:xfrm>
        </p:spPr>
        <p:txBody>
          <a:bodyPr>
            <a:normAutofit/>
          </a:bodyPr>
          <a:lstStyle/>
          <a:p>
            <a:pPr marL="0" indent="0">
              <a:spcAft>
                <a:spcPts val="500"/>
              </a:spcAft>
              <a:buNone/>
            </a:pPr>
            <a:r>
              <a:rPr lang="en-US" b="1" dirty="0">
                <a:solidFill>
                  <a:schemeClr val="accent1">
                    <a:lumMod val="75000"/>
                  </a:schemeClr>
                </a:solidFill>
                <a:latin typeface="Bangla Sangam MN" panose="02000000000000000000" pitchFamily="2" charset="0"/>
                <a:cs typeface="Bangla Sangam MN" panose="02000000000000000000" pitchFamily="2" charset="0"/>
              </a:rPr>
              <a:t>Virtual meeting platforms: Zoom &amp; Teams – download or practice with both! </a:t>
            </a:r>
          </a:p>
          <a:p>
            <a:pPr marL="0" indent="0">
              <a:spcAft>
                <a:spcPts val="500"/>
              </a:spcAft>
              <a:buNone/>
            </a:pPr>
            <a:r>
              <a:rPr lang="en-US" b="1" dirty="0">
                <a:solidFill>
                  <a:schemeClr val="accent1">
                    <a:lumMod val="75000"/>
                  </a:schemeClr>
                </a:solidFill>
                <a:latin typeface="Bangla Sangam MN" panose="02000000000000000000" pitchFamily="2" charset="0"/>
                <a:cs typeface="Bangla Sangam MN" panose="02000000000000000000" pitchFamily="2" charset="0"/>
              </a:rPr>
              <a:t>You will get a meeting schedule with links for your virtual meetings on Thursday – keep track of that email!!!</a:t>
            </a:r>
          </a:p>
          <a:p>
            <a:pPr marL="0" indent="0">
              <a:spcAft>
                <a:spcPts val="500"/>
              </a:spcAft>
              <a:buNone/>
            </a:pPr>
            <a:r>
              <a:rPr lang="en-US" b="1" dirty="0">
                <a:solidFill>
                  <a:schemeClr val="accent1">
                    <a:lumMod val="75000"/>
                  </a:schemeClr>
                </a:solidFill>
                <a:latin typeface="Bangla Sangam MN" panose="02000000000000000000" pitchFamily="2" charset="0"/>
                <a:cs typeface="Bangla Sangam MN" panose="02000000000000000000" pitchFamily="2" charset="0"/>
              </a:rPr>
              <a:t>Meetings with legislators have always been 15 mins. long – this year they may be even shorter. </a:t>
            </a:r>
          </a:p>
          <a:p>
            <a:pPr marL="0" indent="0">
              <a:spcAft>
                <a:spcPts val="500"/>
              </a:spcAft>
              <a:buNone/>
            </a:pPr>
            <a:r>
              <a:rPr lang="en-US" b="1" dirty="0">
                <a:solidFill>
                  <a:schemeClr val="accent1">
                    <a:lumMod val="75000"/>
                  </a:schemeClr>
                </a:solidFill>
                <a:latin typeface="Bangla Sangam MN" panose="02000000000000000000" pitchFamily="2" charset="0"/>
                <a:cs typeface="Bangla Sangam MN" panose="02000000000000000000" pitchFamily="2" charset="0"/>
              </a:rPr>
              <a:t>It’s always hard when there are big groups – it’s more difficult virtually, so be mindful of making sure everyone at least gets to say their name &amp; organization. </a:t>
            </a: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3"/>
          <a:stretch>
            <a:fillRect/>
          </a:stretch>
        </p:blipFill>
        <p:spPr>
          <a:xfrm>
            <a:off x="9337311" y="215222"/>
            <a:ext cx="2854689" cy="1427345"/>
          </a:xfrm>
          <a:prstGeom prst="rect">
            <a:avLst/>
          </a:prstGeom>
        </p:spPr>
      </p:pic>
    </p:spTree>
    <p:extLst>
      <p:ext uri="{BB962C8B-B14F-4D97-AF65-F5344CB8AC3E}">
        <p14:creationId xmlns:p14="http://schemas.microsoft.com/office/powerpoint/2010/main" val="225762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859465" y="215221"/>
            <a:ext cx="7980363" cy="1427345"/>
          </a:xfrm>
        </p:spPr>
        <p:txBody>
          <a:bodyPr>
            <a:normAutofit/>
          </a:bodyPr>
          <a:lstStyle/>
          <a:p>
            <a:r>
              <a:rPr lang="en-US" b="1" dirty="0">
                <a:solidFill>
                  <a:srgbClr val="EE7918"/>
                </a:solidFill>
              </a:rPr>
              <a:t>2021 Legislative Priorities: </a:t>
            </a:r>
            <a:br>
              <a:rPr lang="en-US" b="1" dirty="0">
                <a:solidFill>
                  <a:srgbClr val="EE7918"/>
                </a:solidFill>
              </a:rPr>
            </a:br>
            <a:r>
              <a:rPr lang="en-US" sz="3600" b="1" dirty="0">
                <a:solidFill>
                  <a:srgbClr val="EE7918"/>
                </a:solidFill>
              </a:rPr>
              <a:t>Support Food Banks ($23.1 million)</a:t>
            </a: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688298" y="1850414"/>
            <a:ext cx="10515600" cy="4351338"/>
          </a:xfrm>
        </p:spPr>
        <p:txBody>
          <a:bodyPr>
            <a:normAutofit/>
          </a:bodyPr>
          <a:lstStyle/>
          <a:p>
            <a:r>
              <a:rPr lang="en-US" dirty="0">
                <a:solidFill>
                  <a:schemeClr val="accent1">
                    <a:lumMod val="75000"/>
                  </a:schemeClr>
                </a:solidFill>
              </a:rPr>
              <a:t>Expand funding for </a:t>
            </a:r>
            <a:r>
              <a:rPr lang="en-US" b="1" dirty="0">
                <a:solidFill>
                  <a:schemeClr val="accent1">
                    <a:lumMod val="75000"/>
                  </a:schemeClr>
                </a:solidFill>
              </a:rPr>
              <a:t>Emergency Food Assistance Program (EFAP)</a:t>
            </a:r>
            <a:r>
              <a:rPr lang="en-US" dirty="0">
                <a:solidFill>
                  <a:schemeClr val="accent1">
                    <a:lumMod val="75000"/>
                  </a:schemeClr>
                </a:solidFill>
              </a:rPr>
              <a:t>, our state’s core support for local food banks who have had record increases (30% - 300%) in demand for services. EFAP provides flexible funds for local food bank coalitions to address local community needs. </a:t>
            </a:r>
          </a:p>
          <a:p>
            <a:r>
              <a:rPr lang="en-US" dirty="0">
                <a:solidFill>
                  <a:schemeClr val="accent1">
                    <a:lumMod val="75000"/>
                  </a:schemeClr>
                </a:solidFill>
              </a:rPr>
              <a:t>Expand WSDA’s </a:t>
            </a:r>
            <a:r>
              <a:rPr lang="en-US" b="1" dirty="0">
                <a:solidFill>
                  <a:schemeClr val="accent1">
                    <a:lumMod val="75000"/>
                  </a:schemeClr>
                </a:solidFill>
              </a:rPr>
              <a:t>Farm to Food Pantry Grants</a:t>
            </a:r>
            <a:r>
              <a:rPr lang="en-US" dirty="0">
                <a:solidFill>
                  <a:schemeClr val="accent1">
                    <a:lumMod val="75000"/>
                  </a:schemeClr>
                </a:solidFill>
              </a:rPr>
              <a:t>, which enable food pantries to buy directly from local producers to feed hungry people.</a:t>
            </a:r>
          </a:p>
          <a:p>
            <a:r>
              <a:rPr lang="en-US" dirty="0">
                <a:solidFill>
                  <a:schemeClr val="accent1">
                    <a:lumMod val="75000"/>
                  </a:schemeClr>
                </a:solidFill>
              </a:rPr>
              <a:t>Create</a:t>
            </a:r>
            <a:r>
              <a:rPr lang="en-US" b="1" dirty="0">
                <a:solidFill>
                  <a:schemeClr val="accent1">
                    <a:lumMod val="75000"/>
                  </a:schemeClr>
                </a:solidFill>
              </a:rPr>
              <a:t> COVID-Response food bank funding</a:t>
            </a:r>
            <a:r>
              <a:rPr lang="en-US" dirty="0">
                <a:solidFill>
                  <a:schemeClr val="accent1">
                    <a:lumMod val="75000"/>
                  </a:schemeClr>
                </a:solidFill>
              </a:rPr>
              <a:t> for WSDA to provide food and supplies and flexible, responsive funds for food banks to respond to emerging opportunities and targeted community needs.</a:t>
            </a:r>
          </a:p>
          <a:p>
            <a:endParaRPr lang="en-US" dirty="0">
              <a:solidFill>
                <a:schemeClr val="accent1">
                  <a:lumMod val="75000"/>
                </a:schemeClr>
              </a:solidFill>
            </a:endParaRP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3"/>
          <a:stretch>
            <a:fillRect/>
          </a:stretch>
        </p:blipFill>
        <p:spPr>
          <a:xfrm>
            <a:off x="9337311" y="215222"/>
            <a:ext cx="2854689" cy="1427345"/>
          </a:xfrm>
          <a:prstGeom prst="rect">
            <a:avLst/>
          </a:prstGeom>
        </p:spPr>
      </p:pic>
    </p:spTree>
    <p:extLst>
      <p:ext uri="{BB962C8B-B14F-4D97-AF65-F5344CB8AC3E}">
        <p14:creationId xmlns:p14="http://schemas.microsoft.com/office/powerpoint/2010/main" val="430325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859465" y="215221"/>
            <a:ext cx="7980363" cy="1188277"/>
          </a:xfrm>
        </p:spPr>
        <p:txBody>
          <a:bodyPr>
            <a:normAutofit fontScale="90000"/>
          </a:bodyPr>
          <a:lstStyle/>
          <a:p>
            <a:r>
              <a:rPr lang="en-US" b="1" dirty="0">
                <a:solidFill>
                  <a:srgbClr val="EE7918"/>
                </a:solidFill>
              </a:rPr>
              <a:t>2021 Legislative Priorities: </a:t>
            </a:r>
            <a:br>
              <a:rPr lang="en-US" b="1" dirty="0">
                <a:solidFill>
                  <a:srgbClr val="EE7918"/>
                </a:solidFill>
              </a:rPr>
            </a:br>
            <a:r>
              <a:rPr lang="en-US" b="1" dirty="0">
                <a:solidFill>
                  <a:srgbClr val="EE7918"/>
                </a:solidFill>
              </a:rPr>
              <a:t>Strengthen SNAP and School Meals</a:t>
            </a:r>
            <a:endParaRPr lang="en-US" sz="3600" b="1" dirty="0">
              <a:solidFill>
                <a:srgbClr val="EE7918"/>
              </a:solidFill>
            </a:endParaRP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688298" y="1850414"/>
            <a:ext cx="10515600" cy="4351338"/>
          </a:xfrm>
        </p:spPr>
        <p:txBody>
          <a:bodyPr>
            <a:normAutofit/>
          </a:bodyPr>
          <a:lstStyle/>
          <a:p>
            <a:r>
              <a:rPr lang="en-US" dirty="0">
                <a:solidFill>
                  <a:schemeClr val="accent1">
                    <a:lumMod val="75000"/>
                  </a:schemeClr>
                </a:solidFill>
              </a:rPr>
              <a:t>Continue DOH’s </a:t>
            </a:r>
            <a:r>
              <a:rPr lang="en-US" b="1" dirty="0">
                <a:solidFill>
                  <a:schemeClr val="accent1">
                    <a:lumMod val="75000"/>
                  </a:schemeClr>
                </a:solidFill>
              </a:rPr>
              <a:t>SNAP Fruit and Vegetable Incentive Program</a:t>
            </a:r>
            <a:r>
              <a:rPr lang="en-US" dirty="0">
                <a:solidFill>
                  <a:schemeClr val="accent1">
                    <a:lumMod val="75000"/>
                  </a:schemeClr>
                </a:solidFill>
              </a:rPr>
              <a:t> which matches funds by SNAP shoppers to purchase produce ($3 million) </a:t>
            </a:r>
          </a:p>
          <a:p>
            <a:r>
              <a:rPr lang="en-US" b="1" dirty="0">
                <a:solidFill>
                  <a:schemeClr val="accent1">
                    <a:lumMod val="75000"/>
                  </a:schemeClr>
                </a:solidFill>
              </a:rPr>
              <a:t>Eliminate the Co-pay for Reduced Price School Lunch (</a:t>
            </a:r>
            <a:r>
              <a:rPr lang="en-US" b="1" u="sng" dirty="0">
                <a:solidFill>
                  <a:schemeClr val="accent1">
                    <a:lumMod val="75000"/>
                  </a:schemeClr>
                </a:solidFill>
                <a:hlinkClick r:id="rId3">
                  <a:extLst>
                    <a:ext uri="{A12FA001-AC4F-418D-AE19-62706E023703}">
                      <ahyp:hlinkClr xmlns:ahyp="http://schemas.microsoft.com/office/drawing/2018/hyperlinkcolor" val="tx"/>
                    </a:ext>
                  </a:extLst>
                </a:hlinkClick>
              </a:rPr>
              <a:t>HB 1342</a:t>
            </a:r>
            <a:r>
              <a:rPr lang="en-US" b="1" dirty="0">
                <a:solidFill>
                  <a:schemeClr val="accent1">
                    <a:lumMod val="75000"/>
                  </a:schemeClr>
                </a:solidFill>
              </a:rPr>
              <a:t>)</a:t>
            </a:r>
            <a:r>
              <a:rPr lang="en-US" dirty="0">
                <a:solidFill>
                  <a:schemeClr val="accent1">
                    <a:lumMod val="75000"/>
                  </a:schemeClr>
                </a:solidFill>
              </a:rPr>
              <a:t> Kids do better in school when they don’t have to worry whether they can afford meals. Some families struggle to pay for a child’s reduced- price lunches: $146/year for two children. </a:t>
            </a:r>
          </a:p>
          <a:p>
            <a:r>
              <a:rPr lang="en-US" dirty="0">
                <a:solidFill>
                  <a:schemeClr val="accent1">
                    <a:lumMod val="75000"/>
                  </a:schemeClr>
                </a:solidFill>
              </a:rPr>
              <a:t>Create</a:t>
            </a:r>
            <a:r>
              <a:rPr lang="en-US" i="1" dirty="0">
                <a:solidFill>
                  <a:schemeClr val="accent1">
                    <a:lumMod val="75000"/>
                  </a:schemeClr>
                </a:solidFill>
              </a:rPr>
              <a:t> </a:t>
            </a:r>
            <a:r>
              <a:rPr lang="en-US" b="1" dirty="0">
                <a:solidFill>
                  <a:schemeClr val="accent1">
                    <a:lumMod val="75000"/>
                  </a:schemeClr>
                </a:solidFill>
              </a:rPr>
              <a:t>Farm to School</a:t>
            </a:r>
            <a:r>
              <a:rPr lang="en-US" dirty="0">
                <a:solidFill>
                  <a:schemeClr val="accent1">
                    <a:lumMod val="75000"/>
                  </a:schemeClr>
                </a:solidFill>
              </a:rPr>
              <a:t> </a:t>
            </a:r>
            <a:r>
              <a:rPr lang="en-US" b="1" dirty="0">
                <a:solidFill>
                  <a:schemeClr val="accent1">
                    <a:lumMod val="75000"/>
                  </a:schemeClr>
                </a:solidFill>
              </a:rPr>
              <a:t>to Families</a:t>
            </a:r>
            <a:r>
              <a:rPr lang="en-US" dirty="0">
                <a:solidFill>
                  <a:schemeClr val="accent1">
                    <a:lumMod val="75000"/>
                  </a:schemeClr>
                </a:solidFill>
              </a:rPr>
              <a:t> </a:t>
            </a:r>
            <a:r>
              <a:rPr lang="en-US" b="1" dirty="0">
                <a:solidFill>
                  <a:schemeClr val="accent1">
                    <a:lumMod val="75000"/>
                  </a:schemeClr>
                </a:solidFill>
              </a:rPr>
              <a:t>grants</a:t>
            </a:r>
            <a:r>
              <a:rPr lang="en-US" dirty="0">
                <a:solidFill>
                  <a:schemeClr val="accent1">
                    <a:lumMod val="75000"/>
                  </a:schemeClr>
                </a:solidFill>
              </a:rPr>
              <a:t> through WSDA &amp; OSPI to enable school nutrition programs to buy from local farmers to improve the quality and appeal of school meals ($5 million)</a:t>
            </a: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4"/>
          <a:stretch>
            <a:fillRect/>
          </a:stretch>
        </p:blipFill>
        <p:spPr>
          <a:xfrm>
            <a:off x="9337311" y="215222"/>
            <a:ext cx="2854689" cy="1427345"/>
          </a:xfrm>
          <a:prstGeom prst="rect">
            <a:avLst/>
          </a:prstGeom>
        </p:spPr>
      </p:pic>
    </p:spTree>
    <p:extLst>
      <p:ext uri="{BB962C8B-B14F-4D97-AF65-F5344CB8AC3E}">
        <p14:creationId xmlns:p14="http://schemas.microsoft.com/office/powerpoint/2010/main" val="3822773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23EC-F6FF-BC4F-9D05-90E871BBA64F}"/>
              </a:ext>
            </a:extLst>
          </p:cNvPr>
          <p:cNvSpPr>
            <a:spLocks noGrp="1"/>
          </p:cNvSpPr>
          <p:nvPr>
            <p:ph type="title"/>
          </p:nvPr>
        </p:nvSpPr>
        <p:spPr>
          <a:xfrm>
            <a:off x="859465" y="215221"/>
            <a:ext cx="7980363" cy="1188277"/>
          </a:xfrm>
        </p:spPr>
        <p:txBody>
          <a:bodyPr>
            <a:normAutofit fontScale="90000"/>
          </a:bodyPr>
          <a:lstStyle/>
          <a:p>
            <a:r>
              <a:rPr lang="en-US" b="1" dirty="0">
                <a:solidFill>
                  <a:srgbClr val="EE7918"/>
                </a:solidFill>
              </a:rPr>
              <a:t>2021 Legislative Priorities: </a:t>
            </a:r>
            <a:br>
              <a:rPr lang="en-US" b="1" dirty="0">
                <a:solidFill>
                  <a:srgbClr val="EE7918"/>
                </a:solidFill>
              </a:rPr>
            </a:br>
            <a:r>
              <a:rPr lang="en-US" b="1" dirty="0">
                <a:solidFill>
                  <a:srgbClr val="EE7918"/>
                </a:solidFill>
              </a:rPr>
              <a:t>End Hunger by Fighting Poverty</a:t>
            </a:r>
            <a:endParaRPr lang="en-US" sz="3600" b="1" dirty="0">
              <a:solidFill>
                <a:srgbClr val="EE7918"/>
              </a:solidFill>
            </a:endParaRPr>
          </a:p>
        </p:txBody>
      </p:sp>
      <p:sp>
        <p:nvSpPr>
          <p:cNvPr id="3" name="Content Placeholder 2">
            <a:extLst>
              <a:ext uri="{FF2B5EF4-FFF2-40B4-BE49-F238E27FC236}">
                <a16:creationId xmlns:a16="http://schemas.microsoft.com/office/drawing/2014/main" id="{1FB94DD3-FD56-E64B-8B14-8EA5E40AF89C}"/>
              </a:ext>
            </a:extLst>
          </p:cNvPr>
          <p:cNvSpPr>
            <a:spLocks noGrp="1"/>
          </p:cNvSpPr>
          <p:nvPr>
            <p:ph idx="1"/>
          </p:nvPr>
        </p:nvSpPr>
        <p:spPr>
          <a:xfrm>
            <a:off x="539441" y="1541720"/>
            <a:ext cx="10560949" cy="4976037"/>
          </a:xfrm>
        </p:spPr>
        <p:txBody>
          <a:bodyPr>
            <a:normAutofit lnSpcReduction="10000"/>
          </a:bodyPr>
          <a:lstStyle/>
          <a:p>
            <a:r>
              <a:rPr lang="en-US" dirty="0">
                <a:solidFill>
                  <a:schemeClr val="accent1">
                    <a:lumMod val="75000"/>
                  </a:schemeClr>
                </a:solidFill>
              </a:rPr>
              <a:t>Expand funding for </a:t>
            </a:r>
            <a:r>
              <a:rPr lang="en-US" b="1" dirty="0">
                <a:solidFill>
                  <a:schemeClr val="accent1">
                    <a:lumMod val="75000"/>
                  </a:schemeClr>
                </a:solidFill>
              </a:rPr>
              <a:t>Basic Food Education &amp; Training program</a:t>
            </a:r>
            <a:r>
              <a:rPr lang="en-US" dirty="0">
                <a:solidFill>
                  <a:schemeClr val="accent1">
                    <a:lumMod val="75000"/>
                  </a:schemeClr>
                </a:solidFill>
              </a:rPr>
              <a:t> so navigators at all community &amp; technical colleges can connect low income students with Basic Food and support services ($6 million) </a:t>
            </a:r>
          </a:p>
          <a:p>
            <a:r>
              <a:rPr lang="en-US" b="1" dirty="0">
                <a:solidFill>
                  <a:schemeClr val="accent1">
                    <a:lumMod val="75000"/>
                  </a:schemeClr>
                </a:solidFill>
              </a:rPr>
              <a:t>Strengthen TANF</a:t>
            </a:r>
            <a:r>
              <a:rPr lang="en-US" dirty="0">
                <a:solidFill>
                  <a:schemeClr val="accent1">
                    <a:lumMod val="75000"/>
                  </a:schemeClr>
                </a:solidFill>
              </a:rPr>
              <a:t> </a:t>
            </a:r>
            <a:r>
              <a:rPr lang="en-US" b="1" dirty="0">
                <a:solidFill>
                  <a:schemeClr val="accent1">
                    <a:lumMod val="75000"/>
                  </a:schemeClr>
                </a:solidFill>
              </a:rPr>
              <a:t>(</a:t>
            </a:r>
            <a:r>
              <a:rPr lang="en-US" b="1" u="sng" dirty="0">
                <a:solidFill>
                  <a:schemeClr val="accent1">
                    <a:lumMod val="75000"/>
                  </a:schemeClr>
                </a:solidFill>
                <a:hlinkClick r:id="rId3">
                  <a:extLst>
                    <a:ext uri="{A12FA001-AC4F-418D-AE19-62706E023703}">
                      <ahyp:hlinkClr xmlns:ahyp="http://schemas.microsoft.com/office/drawing/2018/hyperlinkcolor" val="tx"/>
                    </a:ext>
                  </a:extLst>
                </a:hlinkClick>
              </a:rPr>
              <a:t>SB 5214</a:t>
            </a:r>
            <a:r>
              <a:rPr lang="en-US" b="1" dirty="0">
                <a:solidFill>
                  <a:schemeClr val="accent1">
                    <a:lumMod val="75000"/>
                  </a:schemeClr>
                </a:solidFill>
              </a:rPr>
              <a:t>)</a:t>
            </a:r>
            <a:r>
              <a:rPr lang="en-US" dirty="0">
                <a:solidFill>
                  <a:schemeClr val="accent1">
                    <a:lumMod val="75000"/>
                  </a:schemeClr>
                </a:solidFill>
              </a:rPr>
              <a:t> by easing punitive policies created during the Great Recession and extend time limits for families facing hardship. </a:t>
            </a:r>
          </a:p>
          <a:p>
            <a:r>
              <a:rPr lang="en-US" b="1" dirty="0">
                <a:solidFill>
                  <a:schemeClr val="accent1">
                    <a:lumMod val="75000"/>
                  </a:schemeClr>
                </a:solidFill>
              </a:rPr>
              <a:t>Invest in housing and homelessness services </a:t>
            </a:r>
            <a:r>
              <a:rPr lang="en-US" dirty="0">
                <a:solidFill>
                  <a:schemeClr val="accent1">
                    <a:lumMod val="75000"/>
                  </a:schemeClr>
                </a:solidFill>
              </a:rPr>
              <a:t>with $250 million for permanent affordable housing though the Housing Trust Fund and document recording fees to fund ongoing homelessness prevention. </a:t>
            </a:r>
          </a:p>
          <a:p>
            <a:r>
              <a:rPr lang="en-US" b="1" dirty="0">
                <a:solidFill>
                  <a:schemeClr val="accent1">
                    <a:lumMod val="75000"/>
                  </a:schemeClr>
                </a:solidFill>
              </a:rPr>
              <a:t>Prevent homelessness by protecting tenants </a:t>
            </a:r>
            <a:r>
              <a:rPr lang="en-US" dirty="0">
                <a:solidFill>
                  <a:schemeClr val="accent1">
                    <a:lumMod val="75000"/>
                  </a:schemeClr>
                </a:solidFill>
              </a:rPr>
              <a:t>by providing rent assistance </a:t>
            </a:r>
            <a:r>
              <a:rPr lang="en-US" b="1" dirty="0">
                <a:solidFill>
                  <a:schemeClr val="accent1">
                    <a:lumMod val="75000"/>
                  </a:schemeClr>
                </a:solidFill>
              </a:rPr>
              <a:t>(</a:t>
            </a:r>
            <a:r>
              <a:rPr lang="en-US" b="1" u="sng" dirty="0">
                <a:solidFill>
                  <a:schemeClr val="accent1">
                    <a:lumMod val="75000"/>
                  </a:schemeClr>
                </a:solidFill>
                <a:hlinkClick r:id="rId4">
                  <a:extLst>
                    <a:ext uri="{A12FA001-AC4F-418D-AE19-62706E023703}">
                      <ahyp:hlinkClr xmlns:ahyp="http://schemas.microsoft.com/office/drawing/2018/hyperlinkcolor" val="tx"/>
                    </a:ext>
                  </a:extLst>
                </a:hlinkClick>
              </a:rPr>
              <a:t>HB 1277</a:t>
            </a:r>
            <a:r>
              <a:rPr lang="en-US" b="1" dirty="0">
                <a:solidFill>
                  <a:schemeClr val="accent1">
                    <a:lumMod val="75000"/>
                  </a:schemeClr>
                </a:solidFill>
              </a:rPr>
              <a:t>) </a:t>
            </a:r>
            <a:r>
              <a:rPr lang="en-US" dirty="0">
                <a:solidFill>
                  <a:schemeClr val="accent1">
                    <a:lumMod val="75000"/>
                  </a:schemeClr>
                </a:solidFill>
              </a:rPr>
              <a:t>and prevent evictions without just cause (</a:t>
            </a:r>
            <a:r>
              <a:rPr lang="en-US" b="1" u="sng" dirty="0">
                <a:solidFill>
                  <a:schemeClr val="accent1">
                    <a:lumMod val="75000"/>
                  </a:schemeClr>
                </a:solidFill>
                <a:hlinkClick r:id="rId5">
                  <a:extLst>
                    <a:ext uri="{A12FA001-AC4F-418D-AE19-62706E023703}">
                      <ahyp:hlinkClr xmlns:ahyp="http://schemas.microsoft.com/office/drawing/2018/hyperlinkcolor" val="tx"/>
                    </a:ext>
                  </a:extLst>
                </a:hlinkClick>
              </a:rPr>
              <a:t>HB 1236</a:t>
            </a:r>
            <a:r>
              <a:rPr lang="en-US" dirty="0">
                <a:solidFill>
                  <a:schemeClr val="accent1">
                    <a:lumMod val="75000"/>
                  </a:schemeClr>
                </a:solidFill>
              </a:rPr>
              <a:t>). </a:t>
            </a:r>
          </a:p>
        </p:txBody>
      </p:sp>
      <p:pic>
        <p:nvPicPr>
          <p:cNvPr id="4" name="Picture 3">
            <a:extLst>
              <a:ext uri="{FF2B5EF4-FFF2-40B4-BE49-F238E27FC236}">
                <a16:creationId xmlns:a16="http://schemas.microsoft.com/office/drawing/2014/main" id="{AAAC16C4-74A9-9F41-9CFF-31DDBD6DFF4D}"/>
              </a:ext>
            </a:extLst>
          </p:cNvPr>
          <p:cNvPicPr>
            <a:picLocks noChangeAspect="1"/>
          </p:cNvPicPr>
          <p:nvPr/>
        </p:nvPicPr>
        <p:blipFill>
          <a:blip r:embed="rId6"/>
          <a:stretch>
            <a:fillRect/>
          </a:stretch>
        </p:blipFill>
        <p:spPr>
          <a:xfrm>
            <a:off x="9337311" y="215222"/>
            <a:ext cx="2854689" cy="1427345"/>
          </a:xfrm>
          <a:prstGeom prst="rect">
            <a:avLst/>
          </a:prstGeom>
        </p:spPr>
      </p:pic>
    </p:spTree>
    <p:extLst>
      <p:ext uri="{BB962C8B-B14F-4D97-AF65-F5344CB8AC3E}">
        <p14:creationId xmlns:p14="http://schemas.microsoft.com/office/powerpoint/2010/main" val="4216145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D985FE42EB794299132DB71B626200" ma:contentTypeVersion="12" ma:contentTypeDescription="Create a new document." ma:contentTypeScope="" ma:versionID="ea0448584f2625ecc6222206e0601fbf">
  <xsd:schema xmlns:xsd="http://www.w3.org/2001/XMLSchema" xmlns:xs="http://www.w3.org/2001/XMLSchema" xmlns:p="http://schemas.microsoft.com/office/2006/metadata/properties" xmlns:ns2="442ef347-7cfc-4ff1-9895-36d22b271208" xmlns:ns3="33b25173-09db-46ae-a29b-fd22d2fd9cfd" targetNamespace="http://schemas.microsoft.com/office/2006/metadata/properties" ma:root="true" ma:fieldsID="3d067e11ac5f9acd0fd5a1cae5719f4e" ns2:_="" ns3:_="">
    <xsd:import namespace="442ef347-7cfc-4ff1-9895-36d22b271208"/>
    <xsd:import namespace="33b25173-09db-46ae-a29b-fd22d2fd9cf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2ef347-7cfc-4ff1-9895-36d22b27120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3b25173-09db-46ae-a29b-fd22d2fd9cf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225649-5658-4C4D-8C7B-E9B1D920369E}"/>
</file>

<file path=customXml/itemProps2.xml><?xml version="1.0" encoding="utf-8"?>
<ds:datastoreItem xmlns:ds="http://schemas.openxmlformats.org/officeDocument/2006/customXml" ds:itemID="{820D16EB-4DF5-4A07-8093-CFA8F636A138}"/>
</file>

<file path=customXml/itemProps3.xml><?xml version="1.0" encoding="utf-8"?>
<ds:datastoreItem xmlns:ds="http://schemas.openxmlformats.org/officeDocument/2006/customXml" ds:itemID="{84FD4854-8EC6-4F28-A49A-87E59F5EADA5}"/>
</file>

<file path=docProps/app.xml><?xml version="1.0" encoding="utf-8"?>
<Properties xmlns="http://schemas.openxmlformats.org/officeDocument/2006/extended-properties" xmlns:vt="http://schemas.openxmlformats.org/officeDocument/2006/docPropsVTypes">
  <TotalTime>442</TotalTime>
  <Words>916</Words>
  <Application>Microsoft Macintosh PowerPoint</Application>
  <PresentationFormat>Widescreen</PresentationFormat>
  <Paragraphs>54</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Bangla Sangam MN</vt:lpstr>
      <vt:lpstr>Calibri</vt:lpstr>
      <vt:lpstr>Calibri Light</vt:lpstr>
      <vt:lpstr>Office Theme</vt:lpstr>
      <vt:lpstr>Hunger Action Day 2021:  What you need to know to follow our legislature this year</vt:lpstr>
      <vt:lpstr>Find your district &amp; your legislators</vt:lpstr>
      <vt:lpstr>Track your priorities:</vt:lpstr>
      <vt:lpstr>Follow hearings and votes on issues you care about: </vt:lpstr>
      <vt:lpstr>Weighing in on your priorities: </vt:lpstr>
      <vt:lpstr>What to expect meeting with your lawmakers: </vt:lpstr>
      <vt:lpstr>2021 Legislative Priorities:  Support Food Banks ($23.1 million)</vt:lpstr>
      <vt:lpstr>2021 Legislative Priorities:  Strengthen SNAP and School Meals</vt:lpstr>
      <vt:lpstr>2021 Legislative Priorities:  End Hunger by Fighting Poverty</vt:lpstr>
      <vt:lpstr>2021 Legislative Priorities:  Our Ongoing Commitments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Hunger Action Day 2021:  What you need to know to follow our legislature this year</dc:title>
  <dc:creator>Claire Lane</dc:creator>
  <cp:lastModifiedBy>Claire Lane</cp:lastModifiedBy>
  <cp:revision>12</cp:revision>
  <dcterms:created xsi:type="dcterms:W3CDTF">2021-02-08T19:26:55Z</dcterms:created>
  <dcterms:modified xsi:type="dcterms:W3CDTF">2021-02-09T21:50:20Z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0x01010044D985FE42EB794299132DB71B626200</vt:lpwstr>
  </property>
</Properties>
</file>